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 id="2147483675" r:id="rId2"/>
  </p:sldMasterIdLst>
  <p:notesMasterIdLst>
    <p:notesMasterId r:id="rId13"/>
  </p:notesMasterIdLst>
  <p:sldIdLst>
    <p:sldId id="256" r:id="rId3"/>
    <p:sldId id="267" r:id="rId4"/>
    <p:sldId id="349" r:id="rId5"/>
    <p:sldId id="357" r:id="rId6"/>
    <p:sldId id="264" r:id="rId7"/>
    <p:sldId id="358" r:id="rId8"/>
    <p:sldId id="359" r:id="rId9"/>
    <p:sldId id="360" r:id="rId10"/>
    <p:sldId id="356" r:id="rId11"/>
    <p:sldId id="354"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748"/>
    <p:restoredTop sz="94830"/>
  </p:normalViewPr>
  <p:slideViewPr>
    <p:cSldViewPr snapToGrid="0" snapToObjects="1">
      <p:cViewPr varScale="1">
        <p:scale>
          <a:sx n="96" d="100"/>
          <a:sy n="96" d="100"/>
        </p:scale>
        <p:origin x="192" y="7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71BED-18C4-C747-BB28-6F0C38822F95}" type="datetimeFigureOut">
              <a:rPr lang="nl-NL" smtClean="0"/>
              <a:t>20-04-2023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0BD39-5344-1E40-83B2-C1C32A150427}" type="slidenum">
              <a:rPr lang="nl-NL" smtClean="0"/>
              <a:t>‹nr.›</a:t>
            </a:fld>
            <a:endParaRPr lang="nl-NL"/>
          </a:p>
        </p:txBody>
      </p:sp>
    </p:spTree>
    <p:extLst>
      <p:ext uri="{BB962C8B-B14F-4D97-AF65-F5344CB8AC3E}">
        <p14:creationId xmlns:p14="http://schemas.microsoft.com/office/powerpoint/2010/main" val="255330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4512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198616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81050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888231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FC576A-A002-22BC-9789-B83BEB4E30B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7EACEA2-B9BF-2346-F0FE-2BC5664C37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9EB4BD0-BF1D-A9C8-F003-ED7A6F3C54DC}"/>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Tijdelijke aanduiding voor voettekst 4">
            <a:extLst>
              <a:ext uri="{FF2B5EF4-FFF2-40B4-BE49-F238E27FC236}">
                <a16:creationId xmlns:a16="http://schemas.microsoft.com/office/drawing/2014/main" id="{1FD4FA4F-7FC1-D695-CC66-22757ACB3451}"/>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C428E555-6390-6E22-56F4-2103B86B34D9}"/>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1279224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4355AA-38C5-85F3-6C54-7F934326A5D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DB6B3FF-2D08-5299-3C98-F1A7C8DB08B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4D94DF-4B31-9E66-69FF-5E9AFED0F79A}"/>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Tijdelijke aanduiding voor voettekst 4">
            <a:extLst>
              <a:ext uri="{FF2B5EF4-FFF2-40B4-BE49-F238E27FC236}">
                <a16:creationId xmlns:a16="http://schemas.microsoft.com/office/drawing/2014/main" id="{764790B3-19E8-9CF9-6BC2-9AC4AA5735FC}"/>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F8133AB2-1328-F684-7656-E8D9AF80903A}"/>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818208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54C663-FEAD-6C4E-21AC-6F832B6B491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F28AA20-13F4-0E6A-9503-EED59B7856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CDEC125-E13B-C3B2-22A3-168546F4DE46}"/>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Tijdelijke aanduiding voor voettekst 4">
            <a:extLst>
              <a:ext uri="{FF2B5EF4-FFF2-40B4-BE49-F238E27FC236}">
                <a16:creationId xmlns:a16="http://schemas.microsoft.com/office/drawing/2014/main" id="{125491AC-C61B-90D2-C7F5-7EA53304E01A}"/>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D2086D6A-4E83-A68D-2CDF-AB372C97A48B}"/>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2924549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2428C4-55B9-764B-7EA6-0B0ADD8F034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A040A9F-4D3D-3000-0669-3C4991E0CDC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C0BA18A-23E1-31F3-2AF2-FA184D83A60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C9A1430-226B-D9AE-BF77-DF3C31891063}"/>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6" name="Tijdelijke aanduiding voor voettekst 5">
            <a:extLst>
              <a:ext uri="{FF2B5EF4-FFF2-40B4-BE49-F238E27FC236}">
                <a16:creationId xmlns:a16="http://schemas.microsoft.com/office/drawing/2014/main" id="{594CC1DA-284B-4EEE-B617-FD7347C230E9}"/>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C0622EA0-4C26-B449-C577-554A387D2512}"/>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2703965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B97448-3ED9-182C-0672-B176B893DFA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A5C0165-B5D7-3EAC-63AB-5A7939C66D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AD9DCC0A-1F2A-058E-9189-AAB1CA83C53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9EF34A3-81D3-8C1B-EA78-FC4C5C1D08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07976C5-F075-7BC1-8EAE-ABD480C4EBA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248BF8E-FA54-28D2-DE5B-2C23EF53F79F}"/>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8" name="Tijdelijke aanduiding voor voettekst 7">
            <a:extLst>
              <a:ext uri="{FF2B5EF4-FFF2-40B4-BE49-F238E27FC236}">
                <a16:creationId xmlns:a16="http://schemas.microsoft.com/office/drawing/2014/main" id="{3726A795-10F7-1160-4E6B-64C59EA96BC3}"/>
              </a:ext>
            </a:extLst>
          </p:cNvPr>
          <p:cNvSpPr>
            <a:spLocks noGrp="1"/>
          </p:cNvSpPr>
          <p:nvPr>
            <p:ph type="ftr" sz="quarter" idx="11"/>
          </p:nvPr>
        </p:nvSpPr>
        <p:spPr/>
        <p:txBody>
          <a:bodyPr/>
          <a:lstStyle/>
          <a:p>
            <a:endParaRPr lang="en-US"/>
          </a:p>
        </p:txBody>
      </p:sp>
      <p:sp>
        <p:nvSpPr>
          <p:cNvPr id="9" name="Tijdelijke aanduiding voor dianummer 8">
            <a:extLst>
              <a:ext uri="{FF2B5EF4-FFF2-40B4-BE49-F238E27FC236}">
                <a16:creationId xmlns:a16="http://schemas.microsoft.com/office/drawing/2014/main" id="{84CBD10E-B1BB-8190-2B94-4C6F09BDA327}"/>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416515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C7A774-9C32-52B7-CED2-734DB851E6B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0FD7CC4-0E3D-45F7-DD37-BECA1B2D1C33}"/>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4" name="Tijdelijke aanduiding voor voettekst 3">
            <a:extLst>
              <a:ext uri="{FF2B5EF4-FFF2-40B4-BE49-F238E27FC236}">
                <a16:creationId xmlns:a16="http://schemas.microsoft.com/office/drawing/2014/main" id="{42881EFA-E1A4-92D3-E6DE-6E462E12E1CA}"/>
              </a:ext>
            </a:extLst>
          </p:cNvPr>
          <p:cNvSpPr>
            <a:spLocks noGrp="1"/>
          </p:cNvSpPr>
          <p:nvPr>
            <p:ph type="ftr" sz="quarter" idx="11"/>
          </p:nvPr>
        </p:nvSpPr>
        <p:spPr/>
        <p:txBody>
          <a:bodyPr/>
          <a:lstStyle/>
          <a:p>
            <a:endParaRPr lang="en-US"/>
          </a:p>
        </p:txBody>
      </p:sp>
      <p:sp>
        <p:nvSpPr>
          <p:cNvPr id="5" name="Tijdelijke aanduiding voor dianummer 4">
            <a:extLst>
              <a:ext uri="{FF2B5EF4-FFF2-40B4-BE49-F238E27FC236}">
                <a16:creationId xmlns:a16="http://schemas.microsoft.com/office/drawing/2014/main" id="{13C1DD83-9EEC-EE9F-9466-8B9846479399}"/>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16783000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4E4C067-5727-9B18-2ECD-7D8E71E60B17}"/>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3" name="Tijdelijke aanduiding voor voettekst 2">
            <a:extLst>
              <a:ext uri="{FF2B5EF4-FFF2-40B4-BE49-F238E27FC236}">
                <a16:creationId xmlns:a16="http://schemas.microsoft.com/office/drawing/2014/main" id="{442D9DF5-8544-5131-2308-5C9683253751}"/>
              </a:ext>
            </a:extLst>
          </p:cNvPr>
          <p:cNvSpPr>
            <a:spLocks noGrp="1"/>
          </p:cNvSpPr>
          <p:nvPr>
            <p:ph type="ftr" sz="quarter" idx="11"/>
          </p:nvPr>
        </p:nvSpPr>
        <p:spPr/>
        <p:txBody>
          <a:bodyPr/>
          <a:lstStyle/>
          <a:p>
            <a:endParaRPr lang="en-US"/>
          </a:p>
        </p:txBody>
      </p:sp>
      <p:sp>
        <p:nvSpPr>
          <p:cNvPr id="4" name="Tijdelijke aanduiding voor dianummer 3">
            <a:extLst>
              <a:ext uri="{FF2B5EF4-FFF2-40B4-BE49-F238E27FC236}">
                <a16:creationId xmlns:a16="http://schemas.microsoft.com/office/drawing/2014/main" id="{04553269-0B2E-98CA-CC6B-F98CF7682A42}"/>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53402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6083770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0D3BB1-D20D-6F99-076A-5C3019DD6F1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AA9AC370-2D93-83BB-AB7B-F29AC45F4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31E2ED8-028A-C3FE-8AE1-FD70B845A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0C67F6E-5AB9-394E-D8E2-F4BECA975189}"/>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6" name="Tijdelijke aanduiding voor voettekst 5">
            <a:extLst>
              <a:ext uri="{FF2B5EF4-FFF2-40B4-BE49-F238E27FC236}">
                <a16:creationId xmlns:a16="http://schemas.microsoft.com/office/drawing/2014/main" id="{5463424E-966B-1FEA-62DC-2438C18992F0}"/>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4E39C20D-8B01-76CA-968F-5D9F08FC0829}"/>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722645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FA50F0-90A8-00E2-502E-2920D6F67AF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0C59A92F-79C3-D1E2-CACB-3F1A40153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D144850-C231-6BD0-6124-94EE9B474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701E2C3-1B7C-E1F5-B5F8-B30FB274DAC9}"/>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6" name="Tijdelijke aanduiding voor voettekst 5">
            <a:extLst>
              <a:ext uri="{FF2B5EF4-FFF2-40B4-BE49-F238E27FC236}">
                <a16:creationId xmlns:a16="http://schemas.microsoft.com/office/drawing/2014/main" id="{CA951F87-D8E7-B6D6-406F-2522347EF118}"/>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DA7958D7-E61D-DEAD-9EB2-F50F60B1060C}"/>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9954094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43DB6C-0727-49E2-67CF-3DF0D7326F8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C97D6F9-9F91-B69C-F6FF-5B0425D330D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7049C81-317D-B48A-7EF2-222DC70D7413}"/>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Tijdelijke aanduiding voor voettekst 4">
            <a:extLst>
              <a:ext uri="{FF2B5EF4-FFF2-40B4-BE49-F238E27FC236}">
                <a16:creationId xmlns:a16="http://schemas.microsoft.com/office/drawing/2014/main" id="{BB37D5DF-C181-369C-26BE-E8482A962872}"/>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63E96695-5AF4-1DF7-3B01-0A610CDEF1CC}"/>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7674824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BD17C6D-CD73-3FFE-2F3B-99BCD2FA2D5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856021B-B6B1-2D4E-B737-77813CFDF50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A2A61CF-D37E-D2A8-ABA6-DEDC0E68A5AC}"/>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Tijdelijke aanduiding voor voettekst 4">
            <a:extLst>
              <a:ext uri="{FF2B5EF4-FFF2-40B4-BE49-F238E27FC236}">
                <a16:creationId xmlns:a16="http://schemas.microsoft.com/office/drawing/2014/main" id="{95482E26-4444-17B0-BA27-86AA1137DE9E}"/>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A4844901-F539-559D-7533-03093C7F1BF1}"/>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194966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744968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727726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395861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650116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248468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1407430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4/20/23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347193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4/20/23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‹nr.›</a:t>
            </a:fld>
            <a:endParaRPr lang="en-US"/>
          </a:p>
        </p:txBody>
      </p:sp>
    </p:spTree>
    <p:extLst>
      <p:ext uri="{BB962C8B-B14F-4D97-AF65-F5344CB8AC3E}">
        <p14:creationId xmlns:p14="http://schemas.microsoft.com/office/powerpoint/2010/main" val="33270813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62" r:id="rId5"/>
    <p:sldLayoutId id="2147483663" r:id="rId6"/>
    <p:sldLayoutId id="2147483669" r:id="rId7"/>
    <p:sldLayoutId id="2147483664" r:id="rId8"/>
    <p:sldLayoutId id="2147483665" r:id="rId9"/>
    <p:sldLayoutId id="2147483666" r:id="rId10"/>
    <p:sldLayoutId id="2147483667" r:id="rId11"/>
    <p:sldLayoutId id="2147483668"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E4201E0-3E8C-5715-8992-D530EC0E7F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AC796CF-1B96-11C2-A711-CA823CF87F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9AFA684-3FDA-0DD8-04FE-2985766641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4/20/23</a:t>
            </a:fld>
            <a:endParaRPr lang="en-US"/>
          </a:p>
        </p:txBody>
      </p:sp>
      <p:sp>
        <p:nvSpPr>
          <p:cNvPr id="5" name="Tijdelijke aanduiding voor voettekst 4">
            <a:extLst>
              <a:ext uri="{FF2B5EF4-FFF2-40B4-BE49-F238E27FC236}">
                <a16:creationId xmlns:a16="http://schemas.microsoft.com/office/drawing/2014/main" id="{30D1CD1E-5FAD-E849-BF78-4DE58D3927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a:extLst>
              <a:ext uri="{FF2B5EF4-FFF2-40B4-BE49-F238E27FC236}">
                <a16:creationId xmlns:a16="http://schemas.microsoft.com/office/drawing/2014/main" id="{59926641-F545-4B6D-6874-F6982FBE07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‹nr.›</a:t>
            </a:fld>
            <a:endParaRPr lang="en-US"/>
          </a:p>
        </p:txBody>
      </p:sp>
    </p:spTree>
    <p:extLst>
      <p:ext uri="{BB962C8B-B14F-4D97-AF65-F5344CB8AC3E}">
        <p14:creationId xmlns:p14="http://schemas.microsoft.com/office/powerpoint/2010/main" val="220976844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4.xml"/><Relationship Id="rId6" Type="http://schemas.openxmlformats.org/officeDocument/2006/relationships/image" Target="../media/image6.tiff"/><Relationship Id="rId5" Type="http://schemas.openxmlformats.org/officeDocument/2006/relationships/image" Target="../media/image5.jp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4.xml"/><Relationship Id="rId1" Type="http://schemas.openxmlformats.org/officeDocument/2006/relationships/video" Target="https://www.youtube.com/embed/SByymar3bds?feature=oemb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4.xml"/><Relationship Id="rId1" Type="http://schemas.openxmlformats.org/officeDocument/2006/relationships/video" Target="https://www.youtube.com/embed/nsIBc4D-4jA?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14.xml"/><Relationship Id="rId1" Type="http://schemas.openxmlformats.org/officeDocument/2006/relationships/video" Target="https://www.youtube.com/embed/egdcSOZTx-k?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F8BDCB2-5052-D34F-A56D-120DC5D9C6C6}"/>
              </a:ext>
            </a:extLst>
          </p:cNvPr>
          <p:cNvSpPr>
            <a:spLocks noGrp="1"/>
          </p:cNvSpPr>
          <p:nvPr>
            <p:ph type="ctrTitle"/>
          </p:nvPr>
        </p:nvSpPr>
        <p:spPr>
          <a:xfrm>
            <a:off x="890338" y="640080"/>
            <a:ext cx="3734014" cy="3566160"/>
          </a:xfrm>
        </p:spPr>
        <p:txBody>
          <a:bodyPr anchor="b">
            <a:normAutofit/>
          </a:bodyPr>
          <a:lstStyle/>
          <a:p>
            <a:pPr algn="l"/>
            <a:r>
              <a:rPr lang="nl-NL" sz="5400"/>
              <a:t>Gezonde leefstijl en omgeving</a:t>
            </a:r>
          </a:p>
        </p:txBody>
      </p:sp>
      <p:sp>
        <p:nvSpPr>
          <p:cNvPr id="3" name="Ondertitel 2">
            <a:extLst>
              <a:ext uri="{FF2B5EF4-FFF2-40B4-BE49-F238E27FC236}">
                <a16:creationId xmlns:a16="http://schemas.microsoft.com/office/drawing/2014/main" id="{326D632A-DC20-BD4F-89C7-263DACF60CA5}"/>
              </a:ext>
            </a:extLst>
          </p:cNvPr>
          <p:cNvSpPr>
            <a:spLocks noGrp="1"/>
          </p:cNvSpPr>
          <p:nvPr>
            <p:ph type="subTitle" idx="1"/>
          </p:nvPr>
        </p:nvSpPr>
        <p:spPr>
          <a:xfrm>
            <a:off x="890339" y="4636008"/>
            <a:ext cx="3982370" cy="1572768"/>
          </a:xfrm>
        </p:spPr>
        <p:txBody>
          <a:bodyPr>
            <a:normAutofit/>
          </a:bodyPr>
          <a:lstStyle/>
          <a:p>
            <a:pPr algn="l"/>
            <a:r>
              <a:rPr lang="nl-NL" dirty="0"/>
              <a:t>Leerjaar 1, periode 4, week 1</a:t>
            </a:r>
          </a:p>
          <a:p>
            <a:pPr algn="l"/>
            <a:r>
              <a:rPr lang="nl-NL" dirty="0"/>
              <a:t>Beinvloeden van gedrag</a:t>
            </a:r>
          </a:p>
        </p:txBody>
      </p:sp>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234BEB6-C87C-498E-8669-E2F00F1054A8}"/>
              </a:ext>
            </a:extLst>
          </p:cNvPr>
          <p:cNvPicPr>
            <a:picLocks noChangeAspect="1"/>
          </p:cNvPicPr>
          <p:nvPr/>
        </p:nvPicPr>
        <p:blipFill rotWithShape="1">
          <a:blip r:embed="rId2"/>
          <a:srcRect l="9422" r="21118"/>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453727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6DA4BD4-85D5-C643-9787-FE3AE871B786}"/>
              </a:ext>
            </a:extLst>
          </p:cNvPr>
          <p:cNvSpPr>
            <a:spLocks noGrp="1"/>
          </p:cNvSpPr>
          <p:nvPr>
            <p:ph type="title"/>
          </p:nvPr>
        </p:nvSpPr>
        <p:spPr>
          <a:xfrm>
            <a:off x="838200" y="365125"/>
            <a:ext cx="10515600" cy="1325563"/>
          </a:xfrm>
        </p:spPr>
        <p:txBody>
          <a:bodyPr>
            <a:normAutofit/>
          </a:bodyPr>
          <a:lstStyle/>
          <a:p>
            <a:r>
              <a:rPr lang="nl-NL" sz="5400"/>
              <a:t>Zelf aan de slag met nudging</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7EBBB912-42C3-1B48-AD1A-9E804972A912}"/>
              </a:ext>
            </a:extLst>
          </p:cNvPr>
          <p:cNvSpPr>
            <a:spLocks noGrp="1"/>
          </p:cNvSpPr>
          <p:nvPr>
            <p:ph idx="1"/>
          </p:nvPr>
        </p:nvSpPr>
        <p:spPr>
          <a:xfrm>
            <a:off x="838200" y="1929384"/>
            <a:ext cx="10515600" cy="4251960"/>
          </a:xfrm>
        </p:spPr>
        <p:txBody>
          <a:bodyPr>
            <a:normAutofit/>
          </a:bodyPr>
          <a:lstStyle/>
          <a:p>
            <a:pPr marL="514350" indent="-514350">
              <a:buFont typeface="+mj-lt"/>
              <a:buAutoNum type="arabicPeriod"/>
            </a:pPr>
            <a:r>
              <a:rPr lang="nl-NL" sz="2200"/>
              <a:t>Zoek zelf eens voorbeelden op het gebied van gezondheid (voeding, beweging, ontspanning, sociale interactie).</a:t>
            </a:r>
          </a:p>
          <a:p>
            <a:pPr marL="514350" indent="-514350">
              <a:buFont typeface="+mj-lt"/>
              <a:buAutoNum type="arabicPeriod"/>
            </a:pPr>
            <a:r>
              <a:rPr lang="nl-NL" sz="2200"/>
              <a:t>Welke zijn mogelijk interessant voor het IBS.</a:t>
            </a:r>
          </a:p>
          <a:p>
            <a:pPr marL="514350" indent="-514350">
              <a:buFont typeface="+mj-lt"/>
              <a:buAutoNum type="arabicPeriod"/>
            </a:pPr>
            <a:r>
              <a:rPr lang="nl-NL" sz="2200"/>
              <a:t>Maak met je groepje een kleine presentatie gebruik filmpjes en plaatjes.</a:t>
            </a:r>
          </a:p>
          <a:p>
            <a:pPr marL="514350" indent="-514350">
              <a:buFont typeface="+mj-lt"/>
              <a:buAutoNum type="arabicPeriod"/>
            </a:pPr>
            <a:r>
              <a:rPr lang="nl-NL" sz="2200"/>
              <a:t>20 minuten voorbereiding.</a:t>
            </a:r>
          </a:p>
          <a:p>
            <a:pPr marL="514350" indent="-514350">
              <a:buFont typeface="+mj-lt"/>
              <a:buAutoNum type="arabicPeriod"/>
            </a:pPr>
            <a:r>
              <a:rPr lang="nl-NL" sz="2200"/>
              <a:t>5 minuten presenteren per groepje.</a:t>
            </a:r>
          </a:p>
          <a:p>
            <a:pPr marL="0" indent="0">
              <a:buNone/>
            </a:pPr>
            <a:endParaRPr lang="nl-NL" sz="2200"/>
          </a:p>
        </p:txBody>
      </p:sp>
    </p:spTree>
    <p:extLst>
      <p:ext uri="{BB962C8B-B14F-4D97-AF65-F5344CB8AC3E}">
        <p14:creationId xmlns:p14="http://schemas.microsoft.com/office/powerpoint/2010/main" val="218592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3540B1-0F15-1C41-AAD4-C61A711F588B}"/>
              </a:ext>
            </a:extLst>
          </p:cNvPr>
          <p:cNvSpPr>
            <a:spLocks noGrp="1"/>
          </p:cNvSpPr>
          <p:nvPr>
            <p:ph type="title"/>
          </p:nvPr>
        </p:nvSpPr>
        <p:spPr/>
        <p:txBody>
          <a:bodyPr/>
          <a:lstStyle/>
          <a:p>
            <a:r>
              <a:rPr lang="nl-NL" dirty="0"/>
              <a:t>Leerdoelen vandaag:</a:t>
            </a:r>
          </a:p>
        </p:txBody>
      </p:sp>
      <p:sp>
        <p:nvSpPr>
          <p:cNvPr id="5" name="Tijdelijke aanduiding voor inhoud 4">
            <a:extLst>
              <a:ext uri="{FF2B5EF4-FFF2-40B4-BE49-F238E27FC236}">
                <a16:creationId xmlns:a16="http://schemas.microsoft.com/office/drawing/2014/main" id="{DD5BC55A-66CA-C143-BDFF-585B08EF3E91}"/>
              </a:ext>
            </a:extLst>
          </p:cNvPr>
          <p:cNvSpPr>
            <a:spLocks noGrp="1"/>
          </p:cNvSpPr>
          <p:nvPr>
            <p:ph idx="1"/>
          </p:nvPr>
        </p:nvSpPr>
        <p:spPr/>
        <p:txBody>
          <a:bodyPr/>
          <a:lstStyle/>
          <a:p>
            <a:r>
              <a:rPr lang="nl-NL" dirty="0"/>
              <a:t>Je kunt het begrip nudging uitleggen </a:t>
            </a:r>
          </a:p>
          <a:p>
            <a:r>
              <a:rPr lang="nl-NL" dirty="0"/>
              <a:t>Je kunt verschillende voorbeelden benoemen om gedrag op een positieve wijze te beïnvloeden.</a:t>
            </a:r>
          </a:p>
          <a:p>
            <a:r>
              <a:rPr lang="nl-NL" dirty="0"/>
              <a:t>Je kunt bovengenoemde leerdoelen koppelen </a:t>
            </a:r>
            <a:r>
              <a:rPr lang="nl-NL"/>
              <a:t>aan het IBS</a:t>
            </a:r>
            <a:endParaRPr lang="nl-NL" dirty="0"/>
          </a:p>
          <a:p>
            <a:endParaRPr lang="nl-NL" dirty="0"/>
          </a:p>
        </p:txBody>
      </p:sp>
    </p:spTree>
    <p:extLst>
      <p:ext uri="{BB962C8B-B14F-4D97-AF65-F5344CB8AC3E}">
        <p14:creationId xmlns:p14="http://schemas.microsoft.com/office/powerpoint/2010/main" val="3807643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38200" y="365125"/>
            <a:ext cx="10515600" cy="1325563"/>
          </a:xfrm>
        </p:spPr>
        <p:txBody>
          <a:bodyPr>
            <a:normAutofit/>
          </a:bodyPr>
          <a:lstStyle/>
          <a:p>
            <a:r>
              <a:rPr lang="nl-NL" sz="5400"/>
              <a:t>Opdrachtgever periode 4</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F1BB23CC-BC95-E96C-47EA-0F1524F7F687}"/>
              </a:ext>
            </a:extLst>
          </p:cNvPr>
          <p:cNvSpPr>
            <a:spLocks noGrp="1"/>
          </p:cNvSpPr>
          <p:nvPr>
            <p:ph idx="1"/>
          </p:nvPr>
        </p:nvSpPr>
        <p:spPr>
          <a:xfrm>
            <a:off x="838200" y="1929384"/>
            <a:ext cx="10515600" cy="4251960"/>
          </a:xfrm>
        </p:spPr>
        <p:txBody>
          <a:bodyPr>
            <a:normAutofit/>
          </a:bodyPr>
          <a:lstStyle/>
          <a:p>
            <a:pPr eaLnBrk="1" hangingPunct="1">
              <a:spcBef>
                <a:spcPct val="0"/>
              </a:spcBef>
              <a:buFontTx/>
              <a:buNone/>
            </a:pPr>
            <a:r>
              <a:rPr lang="nl-NL" altLang="nl-NL" sz="2400" b="1" dirty="0" err="1">
                <a:latin typeface="Arial" panose="020B0604020202020204" pitchFamily="34" charset="0"/>
                <a:cs typeface="Arial" panose="020B0604020202020204" pitchFamily="34" charset="0"/>
              </a:rPr>
              <a:t>Koningswei</a:t>
            </a:r>
            <a:r>
              <a:rPr lang="nl-NL" altLang="nl-NL" sz="2400" b="1" dirty="0">
                <a:latin typeface="Arial" panose="020B0604020202020204" pitchFamily="34" charset="0"/>
                <a:cs typeface="Arial" panose="020B0604020202020204" pitchFamily="34" charset="0"/>
              </a:rPr>
              <a:t> Tilburg </a:t>
            </a:r>
            <a:endParaRPr lang="nl-NL" sz="2400" dirty="0"/>
          </a:p>
          <a:p>
            <a:pPr>
              <a:lnSpc>
                <a:spcPct val="107000"/>
              </a:lnSpc>
              <a:spcAft>
                <a:spcPts val="0"/>
              </a:spcAft>
              <a:buNone/>
            </a:pPr>
            <a:r>
              <a:rPr lang="nl-NL" sz="2400" dirty="0"/>
              <a:t>In de periode tussen 2024 en 2027 transformeert het Koningsplein naar de </a:t>
            </a:r>
            <a:r>
              <a:rPr lang="nl-NL" sz="2400" dirty="0" err="1"/>
              <a:t>Koningswei</a:t>
            </a:r>
            <a:r>
              <a:rPr lang="nl-NL" sz="2400" dirty="0"/>
              <a:t>. Er komt een verbinding met de Piushaven, veel groen en zo’n 350 koop- en huurappartementen in twee nieuwe gebouwen. Ook komt er een gastenhuis: een kleinschalige woonvorm voor mensen met dementie met een centrale leefruimte aan de </a:t>
            </a:r>
            <a:r>
              <a:rPr lang="nl-NL" sz="2400" dirty="0" err="1"/>
              <a:t>Koningswei</a:t>
            </a:r>
            <a:r>
              <a:rPr lang="nl-NL" sz="2400" dirty="0"/>
              <a:t>.</a:t>
            </a:r>
          </a:p>
          <a:p>
            <a:pPr>
              <a:spcAft>
                <a:spcPts val="0"/>
              </a:spcAft>
              <a:buNone/>
            </a:pPr>
            <a:r>
              <a:rPr lang="nl-NL" sz="2400" dirty="0"/>
              <a:t>De opdrachtgever is de gemeente Tilburg</a:t>
            </a:r>
          </a:p>
          <a:p>
            <a:pPr marL="0" indent="0">
              <a:buNone/>
            </a:pPr>
            <a:endParaRPr lang="nl-NL" sz="2200" dirty="0"/>
          </a:p>
          <a:p>
            <a:endParaRPr lang="nl-NL" sz="2200" dirty="0"/>
          </a:p>
        </p:txBody>
      </p:sp>
      <p:sp>
        <p:nvSpPr>
          <p:cNvPr id="12" name="Rechthoek 11"/>
          <p:cNvSpPr/>
          <p:nvPr/>
        </p:nvSpPr>
        <p:spPr>
          <a:xfrm>
            <a:off x="838200" y="2915384"/>
            <a:ext cx="5461000" cy="338554"/>
          </a:xfrm>
          <a:prstGeom prst="rect">
            <a:avLst/>
          </a:prstGeom>
        </p:spPr>
        <p:txBody>
          <a:bodyPr wrap="square">
            <a:spAutoFit/>
          </a:bodyPr>
          <a:lstStyle/>
          <a:p>
            <a:pPr fontAlgn="base">
              <a:spcAft>
                <a:spcPts val="600"/>
              </a:spcAft>
            </a:pPr>
            <a:r>
              <a:rPr lang="nl-NL" sz="1600" dirty="0">
                <a:solidFill>
                  <a:srgbClr val="000000"/>
                </a:solidFill>
                <a:latin typeface="Calibri" panose="020F0502020204030204" pitchFamily="34" charset="0"/>
              </a:rPr>
              <a:t> </a:t>
            </a:r>
            <a:endParaRPr lang="nl-NL" sz="1600">
              <a:solidFill>
                <a:srgbClr val="000000"/>
              </a:solidFill>
              <a:latin typeface="Segoe UI" panose="020B0502040204020203" pitchFamily="34" charset="0"/>
            </a:endParaRPr>
          </a:p>
        </p:txBody>
      </p:sp>
    </p:spTree>
    <p:extLst>
      <p:ext uri="{BB962C8B-B14F-4D97-AF65-F5344CB8AC3E}">
        <p14:creationId xmlns:p14="http://schemas.microsoft.com/office/powerpoint/2010/main" val="970968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Slide Background Fill">
            <a:extLst>
              <a:ext uri="{FF2B5EF4-FFF2-40B4-BE49-F238E27FC236}">
                <a16:creationId xmlns:a16="http://schemas.microsoft.com/office/drawing/2014/main" id="{9EBF13D5-64BB-423E-9E4C-F39114475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9">
            <a:extLst>
              <a:ext uri="{FF2B5EF4-FFF2-40B4-BE49-F238E27FC236}">
                <a16:creationId xmlns:a16="http://schemas.microsoft.com/office/drawing/2014/main" id="{FEBC7BED-6AA7-4C43-BEE8-A3CB5F8C1E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48" y="0"/>
            <a:ext cx="12188949" cy="6858000"/>
            <a:chOff x="-2848" y="0"/>
            <a:chExt cx="12188949" cy="6858000"/>
          </a:xfrm>
        </p:grpSpPr>
        <p:sp>
          <p:nvSpPr>
            <p:cNvPr id="11" name="Color Cover">
              <a:extLst>
                <a:ext uri="{FF2B5EF4-FFF2-40B4-BE49-F238E27FC236}">
                  <a16:creationId xmlns:a16="http://schemas.microsoft.com/office/drawing/2014/main" id="{1C89947A-0D9D-4559-A1F6-5F6CD1970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5">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lor Cover">
              <a:extLst>
                <a:ext uri="{FF2B5EF4-FFF2-40B4-BE49-F238E27FC236}">
                  <a16:creationId xmlns:a16="http://schemas.microsoft.com/office/drawing/2014/main" id="{E0255540-1F77-4262-B834-1ED14250FD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6">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BA19DEE5-2EE5-445A-B461-7D2879B052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1279" y="598259"/>
            <a:ext cx="10889442" cy="5680742"/>
            <a:chOff x="651279" y="598259"/>
            <a:chExt cx="10889442" cy="5680742"/>
          </a:xfrm>
        </p:grpSpPr>
        <p:sp>
          <p:nvSpPr>
            <p:cNvPr id="15" name="Color">
              <a:extLst>
                <a:ext uri="{FF2B5EF4-FFF2-40B4-BE49-F238E27FC236}">
                  <a16:creationId xmlns:a16="http://schemas.microsoft.com/office/drawing/2014/main" id="{FCA5807F-F210-4970-A34F-3573405B48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lor">
              <a:extLst>
                <a:ext uri="{FF2B5EF4-FFF2-40B4-BE49-F238E27FC236}">
                  <a16:creationId xmlns:a16="http://schemas.microsoft.com/office/drawing/2014/main" id="{E9A8BB80-30A6-41EC-BE13-1B088DC3E3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27" name="Freeform: Shape 18">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el 1">
            <a:extLst>
              <a:ext uri="{FF2B5EF4-FFF2-40B4-BE49-F238E27FC236}">
                <a16:creationId xmlns:a16="http://schemas.microsoft.com/office/drawing/2014/main" id="{C5621F60-4BB3-F3E8-F8BD-6B60C7E5D1D8}"/>
              </a:ext>
            </a:extLst>
          </p:cNvPr>
          <p:cNvSpPr>
            <a:spLocks noGrp="1"/>
          </p:cNvSpPr>
          <p:nvPr>
            <p:ph type="title"/>
          </p:nvPr>
        </p:nvSpPr>
        <p:spPr>
          <a:xfrm>
            <a:off x="1014984" y="908263"/>
            <a:ext cx="10158984" cy="2274996"/>
          </a:xfrm>
        </p:spPr>
        <p:txBody>
          <a:bodyPr anchor="b">
            <a:normAutofit/>
          </a:bodyPr>
          <a:lstStyle/>
          <a:p>
            <a:r>
              <a:rPr lang="nl-NL" dirty="0">
                <a:solidFill>
                  <a:schemeClr val="bg1"/>
                </a:solidFill>
              </a:rPr>
              <a:t>De opdrachtgever is de gemeente Tilburg, zij vindt de volgende onderdelen belangrijk:</a:t>
            </a:r>
            <a:br>
              <a:rPr lang="nl-NL" dirty="0">
                <a:solidFill>
                  <a:schemeClr val="bg1"/>
                </a:solidFill>
              </a:rPr>
            </a:br>
            <a:endParaRPr lang="nl-NL" dirty="0">
              <a:solidFill>
                <a:schemeClr val="bg1"/>
              </a:solidFill>
            </a:endParaRPr>
          </a:p>
        </p:txBody>
      </p:sp>
      <p:sp>
        <p:nvSpPr>
          <p:cNvPr id="3" name="Tijdelijke aanduiding voor inhoud 2">
            <a:extLst>
              <a:ext uri="{FF2B5EF4-FFF2-40B4-BE49-F238E27FC236}">
                <a16:creationId xmlns:a16="http://schemas.microsoft.com/office/drawing/2014/main" id="{B8738BAA-06E3-2722-D3C2-246DD0DAA1B4}"/>
              </a:ext>
            </a:extLst>
          </p:cNvPr>
          <p:cNvSpPr>
            <a:spLocks noGrp="1"/>
          </p:cNvSpPr>
          <p:nvPr>
            <p:ph idx="1"/>
          </p:nvPr>
        </p:nvSpPr>
        <p:spPr>
          <a:xfrm>
            <a:off x="1014984" y="3452971"/>
            <a:ext cx="10158984" cy="2596896"/>
          </a:xfrm>
        </p:spPr>
        <p:txBody>
          <a:bodyPr anchor="t">
            <a:normAutofit/>
          </a:bodyPr>
          <a:lstStyle/>
          <a:p>
            <a:pPr>
              <a:spcAft>
                <a:spcPts val="0"/>
              </a:spcAft>
              <a:buNone/>
            </a:pPr>
            <a:r>
              <a:rPr lang="nl-NL" sz="1800">
                <a:solidFill>
                  <a:schemeClr val="bg1"/>
                </a:solidFill>
              </a:rPr>
              <a:t>Hoe kan je het gebied herinrichten om positieve gezondheid te stimuleren?</a:t>
            </a:r>
          </a:p>
          <a:p>
            <a:pPr marL="449580"/>
            <a:r>
              <a:rPr lang="nl-NL" sz="1800">
                <a:solidFill>
                  <a:schemeClr val="bg1"/>
                </a:solidFill>
              </a:rPr>
              <a:t> Hoe kan in het gebied zichtbaarheid worden gegeven aan reststromen?</a:t>
            </a:r>
          </a:p>
          <a:p>
            <a:pPr marL="449580"/>
            <a:r>
              <a:rPr lang="nl-NL" sz="1800">
                <a:solidFill>
                  <a:schemeClr val="bg1"/>
                </a:solidFill>
              </a:rPr>
              <a:t> Hoe kan het gebied creatieve oplossingen bieden voor het grote aanbod van (regen)water ?</a:t>
            </a:r>
          </a:p>
          <a:p>
            <a:pPr marL="449580"/>
            <a:r>
              <a:rPr lang="nl-NL" sz="1800">
                <a:solidFill>
                  <a:schemeClr val="bg1"/>
                </a:solidFill>
              </a:rPr>
              <a:t>Hoe kan in het gebied rekening worden gehouden met recreatie mogelijkheden </a:t>
            </a:r>
          </a:p>
          <a:p>
            <a:pPr marL="449580"/>
            <a:r>
              <a:rPr lang="nl-NL" sz="1800">
                <a:solidFill>
                  <a:schemeClr val="bg1"/>
                </a:solidFill>
              </a:rPr>
              <a:t>Hoe kan je het gebied zo inrichten dat het sociale cohesie van bewoners versterkt?</a:t>
            </a:r>
          </a:p>
          <a:p>
            <a:pPr marL="0" indent="0">
              <a:buNone/>
            </a:pPr>
            <a:endParaRPr lang="nl-NL" sz="1800">
              <a:solidFill>
                <a:schemeClr val="bg1"/>
              </a:solidFill>
            </a:endParaRPr>
          </a:p>
        </p:txBody>
      </p:sp>
    </p:spTree>
    <p:extLst>
      <p:ext uri="{BB962C8B-B14F-4D97-AF65-F5344CB8AC3E}">
        <p14:creationId xmlns:p14="http://schemas.microsoft.com/office/powerpoint/2010/main" val="1612941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5AE74535-E6FB-4D40-A966-EC86E37D37AB}"/>
              </a:ext>
            </a:extLst>
          </p:cNvPr>
          <p:cNvPicPr>
            <a:picLocks noChangeAspect="1"/>
          </p:cNvPicPr>
          <p:nvPr/>
        </p:nvPicPr>
        <p:blipFill rotWithShape="1">
          <a:blip r:embed="rId2"/>
          <a:srcRect l="5160" r="7002"/>
          <a:stretch/>
        </p:blipFill>
        <p:spPr>
          <a:xfrm>
            <a:off x="3847755" y="31514"/>
            <a:ext cx="3686887" cy="4197368"/>
          </a:xfrm>
          <a:custGeom>
            <a:avLst/>
            <a:gdLst/>
            <a:ahLst/>
            <a:cxnLst/>
            <a:rect l="l" t="t" r="r" b="b"/>
            <a:pathLst>
              <a:path w="3686887" h="4197368">
                <a:moveTo>
                  <a:pt x="0" y="0"/>
                </a:moveTo>
                <a:lnTo>
                  <a:pt x="3686887" y="0"/>
                </a:lnTo>
                <a:lnTo>
                  <a:pt x="3686887" y="3832811"/>
                </a:lnTo>
                <a:lnTo>
                  <a:pt x="3497100" y="3826712"/>
                </a:lnTo>
                <a:cubicBezTo>
                  <a:pt x="3497100" y="3826712"/>
                  <a:pt x="3493758" y="3826712"/>
                  <a:pt x="3493758" y="3826712"/>
                </a:cubicBezTo>
                <a:cubicBezTo>
                  <a:pt x="3426914" y="3823370"/>
                  <a:pt x="3363416" y="3823370"/>
                  <a:pt x="3296571" y="3820027"/>
                </a:cubicBezTo>
                <a:cubicBezTo>
                  <a:pt x="3065966" y="3820027"/>
                  <a:pt x="2835360" y="3820027"/>
                  <a:pt x="2608095" y="3820027"/>
                </a:cubicBezTo>
                <a:cubicBezTo>
                  <a:pt x="2384173" y="3910265"/>
                  <a:pt x="2140198" y="3833396"/>
                  <a:pt x="1919619" y="3903581"/>
                </a:cubicBezTo>
                <a:cubicBezTo>
                  <a:pt x="1685670" y="3900239"/>
                  <a:pt x="1465092" y="3970423"/>
                  <a:pt x="1234485" y="4000503"/>
                </a:cubicBezTo>
                <a:cubicBezTo>
                  <a:pt x="1060693" y="4013871"/>
                  <a:pt x="883561" y="3997160"/>
                  <a:pt x="723139" y="4067345"/>
                </a:cubicBezTo>
                <a:cubicBezTo>
                  <a:pt x="661310" y="4095753"/>
                  <a:pt x="606165" y="4128339"/>
                  <a:pt x="583188" y="4172622"/>
                </a:cubicBezTo>
                <a:lnTo>
                  <a:pt x="575662" y="4197368"/>
                </a:lnTo>
                <a:lnTo>
                  <a:pt x="0" y="4197368"/>
                </a:lnTo>
                <a:close/>
              </a:path>
            </a:pathLst>
          </a:custGeom>
        </p:spPr>
      </p:pic>
      <p:sp>
        <p:nvSpPr>
          <p:cNvPr id="2" name="Titel 1">
            <a:extLst>
              <a:ext uri="{FF2B5EF4-FFF2-40B4-BE49-F238E27FC236}">
                <a16:creationId xmlns:a16="http://schemas.microsoft.com/office/drawing/2014/main" id="{CF37C677-3FC9-584E-8F28-C1C63FE04533}"/>
              </a:ext>
            </a:extLst>
          </p:cNvPr>
          <p:cNvSpPr>
            <a:spLocks noGrp="1"/>
          </p:cNvSpPr>
          <p:nvPr>
            <p:ph type="title"/>
          </p:nvPr>
        </p:nvSpPr>
        <p:spPr>
          <a:xfrm>
            <a:off x="6839239" y="5640096"/>
            <a:ext cx="5505814" cy="1471335"/>
          </a:xfrm>
        </p:spPr>
        <p:txBody>
          <a:bodyPr vert="horz" lIns="91440" tIns="45720" rIns="91440" bIns="45720" rtlCol="0" anchor="b">
            <a:normAutofit fontScale="90000"/>
          </a:bodyPr>
          <a:lstStyle/>
          <a:p>
            <a:br>
              <a:rPr lang="en-US" sz="2100" dirty="0"/>
            </a:br>
            <a:br>
              <a:rPr lang="en-US" sz="2100" dirty="0"/>
            </a:br>
            <a:br>
              <a:rPr lang="en-US" sz="2100" dirty="0"/>
            </a:br>
            <a:br>
              <a:rPr lang="en-US" sz="2100" dirty="0"/>
            </a:br>
            <a:br>
              <a:rPr lang="en-US" sz="2000" dirty="0"/>
            </a:br>
            <a:br>
              <a:rPr lang="en-US" sz="2000" dirty="0"/>
            </a:br>
            <a:br>
              <a:rPr lang="en-US" sz="2000" dirty="0"/>
            </a:br>
            <a:br>
              <a:rPr lang="en-US" sz="2000" dirty="0"/>
            </a:br>
            <a:r>
              <a:rPr lang="en-US" sz="1600" dirty="0"/>
              <a:t>Hoe </a:t>
            </a:r>
            <a:r>
              <a:rPr lang="en-US" sz="1600" dirty="0" err="1"/>
              <a:t>ga</a:t>
            </a:r>
            <a:r>
              <a:rPr lang="en-US" sz="1600" dirty="0"/>
              <a:t> je </a:t>
            </a:r>
            <a:r>
              <a:rPr lang="en-US" sz="1600" dirty="0" err="1"/>
              <a:t>verleiden</a:t>
            </a:r>
            <a:r>
              <a:rPr lang="en-US" sz="1600" dirty="0"/>
              <a:t>?</a:t>
            </a:r>
            <a:br>
              <a:rPr lang="en-US" sz="1600" dirty="0"/>
            </a:br>
            <a:r>
              <a:rPr lang="en-US" sz="1600" dirty="0" err="1"/>
              <a:t>Gedrag</a:t>
            </a:r>
            <a:r>
              <a:rPr lang="en-US" sz="1600" dirty="0"/>
              <a:t> </a:t>
            </a:r>
            <a:r>
              <a:rPr lang="en-US" sz="1600" dirty="0" err="1"/>
              <a:t>beïnvloeden</a:t>
            </a:r>
            <a:r>
              <a:rPr lang="en-US" sz="1600" dirty="0"/>
              <a:t> </a:t>
            </a:r>
            <a:r>
              <a:rPr lang="en-US" sz="1600" dirty="0" err="1"/>
              <a:t>middels</a:t>
            </a:r>
            <a:r>
              <a:rPr lang="en-US" sz="1600" dirty="0"/>
              <a:t> nudging</a:t>
            </a:r>
            <a:br>
              <a:rPr lang="en-US" sz="1600" dirty="0"/>
            </a:br>
            <a:br>
              <a:rPr lang="en-US" sz="1600" dirty="0"/>
            </a:br>
            <a:br>
              <a:rPr lang="en-US" sz="1600" dirty="0"/>
            </a:br>
            <a:br>
              <a:rPr lang="en-US" sz="1600" dirty="0"/>
            </a:br>
            <a:br>
              <a:rPr lang="en-US" sz="1600" dirty="0"/>
            </a:br>
            <a:r>
              <a:rPr lang="nl-NL" sz="1600" b="1" i="0" dirty="0"/>
              <a:t>Nudging</a:t>
            </a:r>
            <a:r>
              <a:rPr lang="nl-NL" sz="1600" i="0" dirty="0"/>
              <a:t> is een duwtje geven in de goede richting door het gewenste gedrag aantrekkelijk te maken, zonder mensen daarbij in hun vrijheden te beperken. Het doel is gedrag (licht) bijsturen, waarbij het gaat om onderbewust gemaakte keuzes.</a:t>
            </a:r>
            <a:br>
              <a:rPr lang="nl-NL" sz="1600" i="0" dirty="0"/>
            </a:br>
            <a:br>
              <a:rPr lang="en-US" sz="1600" dirty="0"/>
            </a:br>
            <a:br>
              <a:rPr lang="en-US" sz="2100" dirty="0"/>
            </a:br>
            <a:br>
              <a:rPr lang="en-US" sz="2100" dirty="0"/>
            </a:br>
            <a:endParaRPr lang="en-US" sz="2100" dirty="0"/>
          </a:p>
        </p:txBody>
      </p:sp>
      <p:pic>
        <p:nvPicPr>
          <p:cNvPr id="5" name="Tijdelijke aanduiding voor inhoud 4" descr="Afbeelding met grond, buiten, gebouw, boom&#10;&#10;Automatisch gegenereerde beschrijving">
            <a:extLst>
              <a:ext uri="{FF2B5EF4-FFF2-40B4-BE49-F238E27FC236}">
                <a16:creationId xmlns:a16="http://schemas.microsoft.com/office/drawing/2014/main" id="{AF02EC31-635F-5E47-843A-316C072CF946}"/>
              </a:ext>
            </a:extLst>
          </p:cNvPr>
          <p:cNvPicPr>
            <a:picLocks noGrp="1" noChangeAspect="1"/>
          </p:cNvPicPr>
          <p:nvPr>
            <p:ph idx="1"/>
          </p:nvPr>
        </p:nvPicPr>
        <p:blipFill rotWithShape="1">
          <a:blip r:embed="rId3"/>
          <a:srcRect l="26461" r="22436" b="1"/>
          <a:stretch/>
        </p:blipFill>
        <p:spPr>
          <a:xfrm>
            <a:off x="7653538" y="1"/>
            <a:ext cx="4538463" cy="3877247"/>
          </a:xfrm>
          <a:custGeom>
            <a:avLst/>
            <a:gdLst/>
            <a:ahLst/>
            <a:cxnLst/>
            <a:rect l="l" t="t" r="r" b="b"/>
            <a:pathLst>
              <a:path w="4538463" h="3877247">
                <a:moveTo>
                  <a:pt x="0" y="0"/>
                </a:moveTo>
                <a:lnTo>
                  <a:pt x="4538463" y="0"/>
                </a:lnTo>
                <a:lnTo>
                  <a:pt x="4538463" y="3437173"/>
                </a:lnTo>
                <a:lnTo>
                  <a:pt x="4530710" y="3429000"/>
                </a:lnTo>
                <a:cubicBezTo>
                  <a:pt x="4370289" y="3495842"/>
                  <a:pt x="4239946" y="3686344"/>
                  <a:pt x="4056129" y="3636211"/>
                </a:cubicBezTo>
                <a:cubicBezTo>
                  <a:pt x="3872313" y="3589422"/>
                  <a:pt x="3788760" y="3830055"/>
                  <a:pt x="3618310" y="3756528"/>
                </a:cubicBezTo>
                <a:cubicBezTo>
                  <a:pt x="3394389" y="3823371"/>
                  <a:pt x="3163783" y="3823371"/>
                  <a:pt x="2933176" y="3810002"/>
                </a:cubicBezTo>
                <a:cubicBezTo>
                  <a:pt x="2702570" y="3840081"/>
                  <a:pt x="2471962" y="3873503"/>
                  <a:pt x="2238015" y="3850107"/>
                </a:cubicBezTo>
                <a:cubicBezTo>
                  <a:pt x="2007408" y="3870161"/>
                  <a:pt x="1783486" y="3883529"/>
                  <a:pt x="1552880" y="3863476"/>
                </a:cubicBezTo>
                <a:cubicBezTo>
                  <a:pt x="1322274" y="3886870"/>
                  <a:pt x="1091667" y="3876844"/>
                  <a:pt x="864402" y="3860134"/>
                </a:cubicBezTo>
                <a:cubicBezTo>
                  <a:pt x="757455" y="3860134"/>
                  <a:pt x="653849" y="3856792"/>
                  <a:pt x="546902" y="3856792"/>
                </a:cubicBezTo>
                <a:cubicBezTo>
                  <a:pt x="404861" y="3850108"/>
                  <a:pt x="262821" y="3845095"/>
                  <a:pt x="120363" y="3840499"/>
                </a:cubicBezTo>
                <a:lnTo>
                  <a:pt x="0" y="3836632"/>
                </a:lnTo>
                <a:close/>
              </a:path>
            </a:pathLst>
          </a:custGeom>
        </p:spPr>
      </p:pic>
      <p:pic>
        <p:nvPicPr>
          <p:cNvPr id="7" name="Afbeelding 6">
            <a:extLst>
              <a:ext uri="{FF2B5EF4-FFF2-40B4-BE49-F238E27FC236}">
                <a16:creationId xmlns:a16="http://schemas.microsoft.com/office/drawing/2014/main" id="{F60D415A-193A-6647-9B44-A7A89A9EB7AF}"/>
              </a:ext>
            </a:extLst>
          </p:cNvPr>
          <p:cNvPicPr>
            <a:picLocks noChangeAspect="1"/>
          </p:cNvPicPr>
          <p:nvPr/>
        </p:nvPicPr>
        <p:blipFill rotWithShape="1">
          <a:blip r:embed="rId4"/>
          <a:srcRect t="23813" r="1" b="9538"/>
          <a:stretch/>
        </p:blipFill>
        <p:spPr>
          <a:xfrm>
            <a:off x="-1" y="4297680"/>
            <a:ext cx="6836850" cy="2560309"/>
          </a:xfrm>
          <a:custGeom>
            <a:avLst/>
            <a:gdLst/>
            <a:ahLst/>
            <a:cxnLst/>
            <a:rect l="l" t="t" r="r" b="b"/>
            <a:pathLst>
              <a:path w="6836850" h="2541737">
                <a:moveTo>
                  <a:pt x="0" y="0"/>
                </a:moveTo>
                <a:lnTo>
                  <a:pt x="4460098" y="0"/>
                </a:lnTo>
                <a:lnTo>
                  <a:pt x="4483996" y="31836"/>
                </a:lnTo>
                <a:cubicBezTo>
                  <a:pt x="4644419" y="28495"/>
                  <a:pt x="4627708" y="282495"/>
                  <a:pt x="4788129" y="245732"/>
                </a:cubicBezTo>
                <a:cubicBezTo>
                  <a:pt x="4754709" y="362707"/>
                  <a:pt x="4641076" y="302548"/>
                  <a:pt x="4600971" y="389443"/>
                </a:cubicBezTo>
                <a:cubicBezTo>
                  <a:pt x="4684524" y="462970"/>
                  <a:pt x="4844945" y="409497"/>
                  <a:pt x="4871683" y="563233"/>
                </a:cubicBezTo>
                <a:cubicBezTo>
                  <a:pt x="4838262" y="723655"/>
                  <a:pt x="4945210" y="703602"/>
                  <a:pt x="5032105" y="713629"/>
                </a:cubicBezTo>
                <a:cubicBezTo>
                  <a:pt x="5239317" y="733683"/>
                  <a:pt x="5439843" y="747050"/>
                  <a:pt x="5643713" y="780472"/>
                </a:cubicBezTo>
                <a:cubicBezTo>
                  <a:pt x="5693844" y="790498"/>
                  <a:pt x="5810819" y="767103"/>
                  <a:pt x="5800794" y="870709"/>
                </a:cubicBezTo>
                <a:cubicBezTo>
                  <a:pt x="5790767" y="954261"/>
                  <a:pt x="5700529" y="924184"/>
                  <a:pt x="5643713" y="927525"/>
                </a:cubicBezTo>
                <a:cubicBezTo>
                  <a:pt x="5329553" y="967632"/>
                  <a:pt x="5012052" y="904131"/>
                  <a:pt x="4701235" y="907472"/>
                </a:cubicBezTo>
                <a:cubicBezTo>
                  <a:pt x="4664472" y="907472"/>
                  <a:pt x="4657787" y="1017762"/>
                  <a:pt x="4577576" y="980999"/>
                </a:cubicBezTo>
                <a:cubicBezTo>
                  <a:pt x="4788129" y="1081263"/>
                  <a:pt x="5767372" y="1108001"/>
                  <a:pt x="6094900" y="1161474"/>
                </a:cubicBezTo>
                <a:cubicBezTo>
                  <a:pt x="5754004" y="1542477"/>
                  <a:pt x="5429817" y="1311870"/>
                  <a:pt x="5159105" y="1525765"/>
                </a:cubicBezTo>
                <a:cubicBezTo>
                  <a:pt x="5159105" y="1525765"/>
                  <a:pt x="5212580" y="1525765"/>
                  <a:pt x="5443187" y="1595950"/>
                </a:cubicBezTo>
                <a:cubicBezTo>
                  <a:pt x="5627002" y="1652765"/>
                  <a:pt x="5536765" y="1732976"/>
                  <a:pt x="6001321" y="1886715"/>
                </a:cubicBezTo>
                <a:cubicBezTo>
                  <a:pt x="5824188" y="1936846"/>
                  <a:pt x="5593581" y="1839925"/>
                  <a:pt x="5506685" y="2100610"/>
                </a:cubicBezTo>
                <a:cubicBezTo>
                  <a:pt x="5643713" y="2147401"/>
                  <a:pt x="5807477" y="2103953"/>
                  <a:pt x="5904398" y="2227611"/>
                </a:cubicBezTo>
                <a:cubicBezTo>
                  <a:pt x="5934478" y="2264375"/>
                  <a:pt x="5964557" y="2287770"/>
                  <a:pt x="6001321" y="2307821"/>
                </a:cubicBezTo>
                <a:cubicBezTo>
                  <a:pt x="5984612" y="2314507"/>
                  <a:pt x="5964557" y="2321190"/>
                  <a:pt x="5951188" y="2327874"/>
                </a:cubicBezTo>
                <a:cubicBezTo>
                  <a:pt x="5977925" y="2351271"/>
                  <a:pt x="6663060" y="2478270"/>
                  <a:pt x="6836850" y="2481613"/>
                </a:cubicBezTo>
                <a:cubicBezTo>
                  <a:pt x="6761652" y="2506679"/>
                  <a:pt x="6636845" y="2527828"/>
                  <a:pt x="6553814" y="2540165"/>
                </a:cubicBezTo>
                <a:lnTo>
                  <a:pt x="6542822" y="2541737"/>
                </a:lnTo>
                <a:lnTo>
                  <a:pt x="0" y="2541737"/>
                </a:lnTo>
                <a:close/>
              </a:path>
            </a:pathLst>
          </a:custGeom>
        </p:spPr>
      </p:pic>
      <p:pic>
        <p:nvPicPr>
          <p:cNvPr id="10" name="Afbeelding 9" descr="Afbeelding met binnen, vloer, muur&#10;&#10;Automatisch gegenereerde beschrijving">
            <a:extLst>
              <a:ext uri="{FF2B5EF4-FFF2-40B4-BE49-F238E27FC236}">
                <a16:creationId xmlns:a16="http://schemas.microsoft.com/office/drawing/2014/main" id="{0DFDAA18-CABC-0746-8DB3-542CC4E48EA8}"/>
              </a:ext>
            </a:extLst>
          </p:cNvPr>
          <p:cNvPicPr>
            <a:picLocks noChangeAspect="1"/>
          </p:cNvPicPr>
          <p:nvPr/>
        </p:nvPicPr>
        <p:blipFill rotWithShape="1">
          <a:blip r:embed="rId5"/>
          <a:srcRect l="22399" r="27852" b="-1"/>
          <a:stretch/>
        </p:blipFill>
        <p:spPr>
          <a:xfrm>
            <a:off x="20" y="10"/>
            <a:ext cx="3728839" cy="4197358"/>
          </a:xfrm>
          <a:prstGeom prst="rect">
            <a:avLst/>
          </a:prstGeom>
        </p:spPr>
      </p:pic>
      <p:pic>
        <p:nvPicPr>
          <p:cNvPr id="3" name="Afbeelding 2">
            <a:extLst>
              <a:ext uri="{FF2B5EF4-FFF2-40B4-BE49-F238E27FC236}">
                <a16:creationId xmlns:a16="http://schemas.microsoft.com/office/drawing/2014/main" id="{D9D70C58-5FE8-1B40-B2B6-6E1AF1D30FA9}"/>
              </a:ext>
            </a:extLst>
          </p:cNvPr>
          <p:cNvPicPr>
            <a:picLocks noChangeAspect="1"/>
          </p:cNvPicPr>
          <p:nvPr/>
        </p:nvPicPr>
        <p:blipFill>
          <a:blip r:embed="rId6"/>
          <a:stretch>
            <a:fillRect/>
          </a:stretch>
        </p:blipFill>
        <p:spPr>
          <a:xfrm>
            <a:off x="3728859" y="3746719"/>
            <a:ext cx="2743200" cy="2959100"/>
          </a:xfrm>
          <a:prstGeom prst="rect">
            <a:avLst/>
          </a:prstGeom>
        </p:spPr>
      </p:pic>
    </p:spTree>
    <p:extLst>
      <p:ext uri="{BB962C8B-B14F-4D97-AF65-F5344CB8AC3E}">
        <p14:creationId xmlns:p14="http://schemas.microsoft.com/office/powerpoint/2010/main" val="544320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media 3" descr="The Fun Theory 1 – Piano Staircase Initiative | Volkswagen">
            <a:hlinkClick r:id="" action="ppaction://media"/>
            <a:extLst>
              <a:ext uri="{FF2B5EF4-FFF2-40B4-BE49-F238E27FC236}">
                <a16:creationId xmlns:a16="http://schemas.microsoft.com/office/drawing/2014/main" id="{1EECE4E4-3567-0E9A-3CD3-478FB4DAE74A}"/>
              </a:ext>
            </a:extLst>
          </p:cNvPr>
          <p:cNvPicPr>
            <a:picLocks noGrp="1" noRot="1" noChangeAspect="1"/>
          </p:cNvPicPr>
          <p:nvPr>
            <p:ph idx="1"/>
            <a:videoFile r:link="rId1"/>
          </p:nvPr>
        </p:nvPicPr>
        <p:blipFill>
          <a:blip r:embed="rId3"/>
          <a:stretch>
            <a:fillRect/>
          </a:stretch>
        </p:blipFill>
        <p:spPr>
          <a:xfrm>
            <a:off x="1654175" y="1270000"/>
            <a:ext cx="8653463" cy="4889500"/>
          </a:xfrm>
          <a:prstGeom prst="rect">
            <a:avLst/>
          </a:prstGeom>
        </p:spPr>
      </p:pic>
    </p:spTree>
    <p:extLst>
      <p:ext uri="{BB962C8B-B14F-4D97-AF65-F5344CB8AC3E}">
        <p14:creationId xmlns:p14="http://schemas.microsoft.com/office/powerpoint/2010/main" val="67212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nlinemedia 5" descr="AGUA, AGUA - RONALDO &amp; LILLAFÜREDI aqua - meme v1.0">
            <a:hlinkClick r:id="" action="ppaction://media"/>
            <a:extLst>
              <a:ext uri="{FF2B5EF4-FFF2-40B4-BE49-F238E27FC236}">
                <a16:creationId xmlns:a16="http://schemas.microsoft.com/office/drawing/2014/main" id="{857270DF-2304-6F23-43E7-B833F1566023}"/>
              </a:ext>
            </a:extLst>
          </p:cNvPr>
          <p:cNvPicPr>
            <a:picLocks noGrp="1" noRot="1" noChangeAspect="1"/>
          </p:cNvPicPr>
          <p:nvPr>
            <p:ph idx="1"/>
            <a:videoFile r:link="rId1"/>
          </p:nvPr>
        </p:nvPicPr>
        <p:blipFill>
          <a:blip r:embed="rId3"/>
          <a:stretch>
            <a:fillRect/>
          </a:stretch>
        </p:blipFill>
        <p:spPr>
          <a:xfrm>
            <a:off x="1424679" y="1086678"/>
            <a:ext cx="8868023" cy="5010772"/>
          </a:xfrm>
          <a:prstGeom prst="rect">
            <a:avLst/>
          </a:prstGeom>
        </p:spPr>
      </p:pic>
    </p:spTree>
    <p:extLst>
      <p:ext uri="{BB962C8B-B14F-4D97-AF65-F5344CB8AC3E}">
        <p14:creationId xmlns:p14="http://schemas.microsoft.com/office/powerpoint/2010/main" val="372154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media 3" descr="HOW TO GET A FREE RIDE ON THE MOSCOW METRO? DO SOME SQUATS - BBC NEWS">
            <a:hlinkClick r:id="" action="ppaction://media"/>
            <a:extLst>
              <a:ext uri="{FF2B5EF4-FFF2-40B4-BE49-F238E27FC236}">
                <a16:creationId xmlns:a16="http://schemas.microsoft.com/office/drawing/2014/main" id="{DD11F79E-4556-BFAF-BA0A-0982D6B18B4C}"/>
              </a:ext>
            </a:extLst>
          </p:cNvPr>
          <p:cNvPicPr>
            <a:picLocks noGrp="1" noRot="1" noChangeAspect="1"/>
          </p:cNvPicPr>
          <p:nvPr>
            <p:ph idx="1"/>
            <a:videoFile r:link="rId1"/>
          </p:nvPr>
        </p:nvPicPr>
        <p:blipFill>
          <a:blip r:embed="rId3"/>
          <a:stretch>
            <a:fillRect/>
          </a:stretch>
        </p:blipFill>
        <p:spPr>
          <a:xfrm>
            <a:off x="2246313" y="1825625"/>
            <a:ext cx="7700962" cy="4351338"/>
          </a:xfrm>
          <a:prstGeom prst="rect">
            <a:avLst/>
          </a:prstGeom>
        </p:spPr>
      </p:pic>
    </p:spTree>
    <p:extLst>
      <p:ext uri="{BB962C8B-B14F-4D97-AF65-F5344CB8AC3E}">
        <p14:creationId xmlns:p14="http://schemas.microsoft.com/office/powerpoint/2010/main" val="326927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AAEB17-279A-F34E-8149-B175E49D30EE}"/>
              </a:ext>
            </a:extLst>
          </p:cNvPr>
          <p:cNvSpPr>
            <a:spLocks noGrp="1"/>
          </p:cNvSpPr>
          <p:nvPr>
            <p:ph type="title"/>
          </p:nvPr>
        </p:nvSpPr>
        <p:spPr/>
        <p:txBody>
          <a:bodyPr/>
          <a:lstStyle/>
          <a:p>
            <a:r>
              <a:rPr lang="nl-NL" dirty="0"/>
              <a:t>Wat vinden jullie?</a:t>
            </a:r>
          </a:p>
        </p:txBody>
      </p:sp>
      <p:sp>
        <p:nvSpPr>
          <p:cNvPr id="3" name="Tijdelijke aanduiding voor inhoud 2">
            <a:extLst>
              <a:ext uri="{FF2B5EF4-FFF2-40B4-BE49-F238E27FC236}">
                <a16:creationId xmlns:a16="http://schemas.microsoft.com/office/drawing/2014/main" id="{7301F37F-9FF1-C74C-B833-CFCAE72899A7}"/>
              </a:ext>
            </a:extLst>
          </p:cNvPr>
          <p:cNvSpPr>
            <a:spLocks noGrp="1"/>
          </p:cNvSpPr>
          <p:nvPr>
            <p:ph idx="1"/>
          </p:nvPr>
        </p:nvSpPr>
        <p:spPr/>
        <p:txBody>
          <a:bodyPr/>
          <a:lstStyle/>
          <a:p>
            <a:pPr marL="514350" indent="-514350">
              <a:buFont typeface="+mj-lt"/>
              <a:buAutoNum type="arabicPeriod"/>
            </a:pPr>
            <a:r>
              <a:rPr lang="nl-NL" dirty="0"/>
              <a:t>Hoe wordt momenteel gedrag vanuit de overheid gestimuleerd in het kader van bijvoorbeeld gezondheid of duurzaamheid ?</a:t>
            </a:r>
          </a:p>
          <a:p>
            <a:pPr marL="514350" indent="-514350">
              <a:buFont typeface="+mj-lt"/>
              <a:buAutoNum type="arabicPeriod"/>
            </a:pPr>
            <a:r>
              <a:rPr lang="nl-NL" dirty="0"/>
              <a:t>Welke voorbeelden zie je?</a:t>
            </a:r>
          </a:p>
          <a:p>
            <a:pPr marL="514350" indent="-514350">
              <a:buFont typeface="+mj-lt"/>
              <a:buAutoNum type="arabicPeriod"/>
            </a:pPr>
            <a:r>
              <a:rPr lang="nl-NL" dirty="0"/>
              <a:t>Wat vinden jullie hiervan?</a:t>
            </a:r>
          </a:p>
          <a:p>
            <a:pPr marL="0" indent="0">
              <a:buNone/>
            </a:pPr>
            <a:endParaRPr lang="nl-NL" dirty="0"/>
          </a:p>
        </p:txBody>
      </p:sp>
    </p:spTree>
    <p:extLst>
      <p:ext uri="{BB962C8B-B14F-4D97-AF65-F5344CB8AC3E}">
        <p14:creationId xmlns:p14="http://schemas.microsoft.com/office/powerpoint/2010/main" val="3855915354"/>
      </p:ext>
    </p:extLst>
  </p:cSld>
  <p:clrMapOvr>
    <a:masterClrMapping/>
  </p:clrMapOvr>
</p:sld>
</file>

<file path=ppt/theme/theme1.xml><?xml version="1.0" encoding="utf-8"?>
<a:theme xmlns:a="http://schemas.openxmlformats.org/drawingml/2006/main" name="BrushVTI">
  <a:themeElements>
    <a:clrScheme name="AnalogousFromDarkSeedLeftStep">
      <a:dk1>
        <a:srgbClr val="000000"/>
      </a:dk1>
      <a:lt1>
        <a:srgbClr val="FFFFFF"/>
      </a:lt1>
      <a:dk2>
        <a:srgbClr val="243B41"/>
      </a:dk2>
      <a:lt2>
        <a:srgbClr val="E7E8E2"/>
      </a:lt2>
      <a:accent1>
        <a:srgbClr val="6746EA"/>
      </a:accent1>
      <a:accent2>
        <a:srgbClr val="365ADA"/>
      </a:accent2>
      <a:accent3>
        <a:srgbClr val="29A1E7"/>
      </a:accent3>
      <a:accent4>
        <a:srgbClr val="14B7AE"/>
      </a:accent4>
      <a:accent5>
        <a:srgbClr val="21B972"/>
      </a:accent5>
      <a:accent6>
        <a:srgbClr val="15BD28"/>
      </a:accent6>
      <a:hlink>
        <a:srgbClr val="319476"/>
      </a:hlink>
      <a:folHlink>
        <a:srgbClr val="828282"/>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864</TotalTime>
  <Words>353</Words>
  <Application>Microsoft Macintosh PowerPoint</Application>
  <PresentationFormat>Breedbeeld</PresentationFormat>
  <Paragraphs>29</Paragraphs>
  <Slides>10</Slides>
  <Notes>0</Notes>
  <HiddenSlides>0</HiddenSlides>
  <MMClips>3</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10</vt:i4>
      </vt:variant>
    </vt:vector>
  </HeadingPairs>
  <TitlesOfParts>
    <vt:vector size="18" baseType="lpstr">
      <vt:lpstr>Arial</vt:lpstr>
      <vt:lpstr>Calibri</vt:lpstr>
      <vt:lpstr>Calibri Light</vt:lpstr>
      <vt:lpstr>Century Gothic</vt:lpstr>
      <vt:lpstr>Elephant</vt:lpstr>
      <vt:lpstr>Segoe UI</vt:lpstr>
      <vt:lpstr>BrushVTI</vt:lpstr>
      <vt:lpstr>Kantoorthema</vt:lpstr>
      <vt:lpstr>Gezonde leefstijl en omgeving</vt:lpstr>
      <vt:lpstr>Leerdoelen vandaag:</vt:lpstr>
      <vt:lpstr>Opdrachtgever periode 4</vt:lpstr>
      <vt:lpstr>De opdrachtgever is de gemeente Tilburg, zij vindt de volgende onderdelen belangrijk: </vt:lpstr>
      <vt:lpstr>        Hoe ga je verleiden? Gedrag beïnvloeden middels nudging     Nudging is een duwtje geven in de goede richting door het gewenste gedrag aantrekkelijk te maken, zonder mensen daarbij in hun vrijheden te beperken. Het doel is gedrag (licht) bijsturen, waarbij het gaat om onderbewust gemaakte keuzes.    </vt:lpstr>
      <vt:lpstr>PowerPoint-presentatie</vt:lpstr>
      <vt:lpstr>PowerPoint-presentatie</vt:lpstr>
      <vt:lpstr>PowerPoint-presentatie</vt:lpstr>
      <vt:lpstr>Wat vinden jullie?</vt:lpstr>
      <vt:lpstr>Zelf aan de slag met nudging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Gezonde leefstijl en omgeving</dc:title>
  <dc:creator>Mariska de Rouw</dc:creator>
  <cp:lastModifiedBy>Mariska de Rouw</cp:lastModifiedBy>
  <cp:revision>18</cp:revision>
  <dcterms:created xsi:type="dcterms:W3CDTF">2020-04-21T15:58:25Z</dcterms:created>
  <dcterms:modified xsi:type="dcterms:W3CDTF">2023-04-20T13:03:20Z</dcterms:modified>
</cp:coreProperties>
</file>